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4" r:id="rId5"/>
    <p:sldId id="265" r:id="rId6"/>
    <p:sldId id="261" r:id="rId7"/>
    <p:sldId id="259" r:id="rId8"/>
    <p:sldId id="263" r:id="rId9"/>
    <p:sldId id="260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3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25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5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1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1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50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34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0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99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26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35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09A6-B1D4-45A2-85DF-643C55802EC2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85410-8434-484E-86F9-0CA19236C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96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576"/>
            <a:ext cx="8801100" cy="65329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74" y="699740"/>
            <a:ext cx="1212965" cy="10850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76093" y="1689047"/>
            <a:ext cx="5706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ГИМНАЗИЯ № 21 г. Тюмени</a:t>
            </a:r>
            <a:endParaRPr lang="ru-RU" sz="36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0860" y="2432530"/>
            <a:ext cx="6956579" cy="1538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СТАРТОВАЯ ШКОЛА</a:t>
            </a:r>
          </a:p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15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сентября –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26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марта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6790" y="4315866"/>
            <a:ext cx="725448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 поток – вторник, четверг</a:t>
            </a:r>
          </a:p>
          <a:p>
            <a:r>
              <a:rPr lang="ru-RU" sz="2000" b="1" dirty="0" smtClean="0"/>
              <a:t>2 поток – среда, пятница </a:t>
            </a:r>
          </a:p>
          <a:p>
            <a:r>
              <a:rPr lang="ru-RU" sz="2000" b="1" dirty="0" smtClean="0"/>
              <a:t>с 15.00 до 18.00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Наполняемость групп – не более 20 человек, в потоке 6 групп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Детей приводим с 14.30 до 14.50</a:t>
            </a:r>
            <a:r>
              <a:rPr lang="ru-RU" sz="2000" b="1" dirty="0">
                <a:solidFill>
                  <a:srgbClr val="FF0000"/>
                </a:solidFill>
              </a:rPr>
              <a:t>! Забираем – 17.55</a:t>
            </a:r>
            <a:r>
              <a:rPr lang="ru-RU" sz="2000" b="1" dirty="0" smtClean="0">
                <a:solidFill>
                  <a:srgbClr val="FF0000"/>
                </a:solidFill>
              </a:rPr>
              <a:t>!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                      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Одежда удобная, вторая </a:t>
            </a:r>
            <a:r>
              <a:rPr lang="ru-RU" sz="2000" b="1" dirty="0" smtClean="0">
                <a:solidFill>
                  <a:srgbClr val="FF0000"/>
                </a:solidFill>
              </a:rPr>
              <a:t>обувь, бутылочка воды!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 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8940" y="3900368"/>
            <a:ext cx="7272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ПРИ НЕОБХОДИМОСТИ – количество занятий в неделю может быть увеличено!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15853" y="4223000"/>
            <a:ext cx="3556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 САЙТЕ ФАЙЛ «ДНИ ЗАНЯТИЙ»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84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ПЕДАГОГИ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607" y="993530"/>
            <a:ext cx="7886700" cy="533693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1</a:t>
            </a:r>
            <a:r>
              <a:rPr lang="ru-RU" b="1" dirty="0" smtClean="0">
                <a:solidFill>
                  <a:srgbClr val="FF0000"/>
                </a:solidFill>
              </a:rPr>
              <a:t> поток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поток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298891"/>
              </p:ext>
            </p:extLst>
          </p:nvPr>
        </p:nvGraphicFramePr>
        <p:xfrm>
          <a:off x="859220" y="1461320"/>
          <a:ext cx="7617474" cy="18262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40928">
                  <a:extLst>
                    <a:ext uri="{9D8B030D-6E8A-4147-A177-3AD203B41FA5}">
                      <a16:colId xmlns:a16="http://schemas.microsoft.com/office/drawing/2014/main" val="3581473004"/>
                    </a:ext>
                  </a:extLst>
                </a:gridCol>
                <a:gridCol w="3683977">
                  <a:extLst>
                    <a:ext uri="{9D8B030D-6E8A-4147-A177-3AD203B41FA5}">
                      <a16:colId xmlns:a16="http://schemas.microsoft.com/office/drawing/2014/main" val="4026999343"/>
                    </a:ext>
                  </a:extLst>
                </a:gridCol>
                <a:gridCol w="2092569">
                  <a:extLst>
                    <a:ext uri="{9D8B030D-6E8A-4147-A177-3AD203B41FA5}">
                      <a16:colId xmlns:a16="http://schemas.microsoft.com/office/drawing/2014/main" val="2337132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Математика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Горина</a:t>
                      </a:r>
                      <a:r>
                        <a:rPr lang="ru-RU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Мария Геннадьевна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5145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Чтение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Бушуева Анастасия Валерьевна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3458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Окружающий мир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Пашнина</a:t>
                      </a:r>
                      <a:r>
                        <a:rPr lang="ru-RU" sz="14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Наталья Викторовна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9255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ЗМК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Решетникова Любовь </a:t>
                      </a:r>
                      <a:r>
                        <a:rPr lang="ru-RU" sz="14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Викентьевна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895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Риторика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</a:rPr>
                        <a:t>Пантюшкина</a:t>
                      </a:r>
                      <a:r>
                        <a:rPr lang="ru-RU" sz="1400" b="1" dirty="0">
                          <a:effectLst/>
                        </a:rPr>
                        <a:t> Марина Анатольевна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0879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Занимательный английский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Мазитова</a:t>
                      </a: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Ольга Валентиновна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80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Умные ручки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Макарова Елена Владимировна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437796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245257"/>
              </p:ext>
            </p:extLst>
          </p:nvPr>
        </p:nvGraphicFramePr>
        <p:xfrm>
          <a:off x="724607" y="4121393"/>
          <a:ext cx="7617474" cy="18895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40928">
                  <a:extLst>
                    <a:ext uri="{9D8B030D-6E8A-4147-A177-3AD203B41FA5}">
                      <a16:colId xmlns:a16="http://schemas.microsoft.com/office/drawing/2014/main" val="3581473004"/>
                    </a:ext>
                  </a:extLst>
                </a:gridCol>
                <a:gridCol w="3683977">
                  <a:extLst>
                    <a:ext uri="{9D8B030D-6E8A-4147-A177-3AD203B41FA5}">
                      <a16:colId xmlns:a16="http://schemas.microsoft.com/office/drawing/2014/main" val="4026999343"/>
                    </a:ext>
                  </a:extLst>
                </a:gridCol>
                <a:gridCol w="2092569">
                  <a:extLst>
                    <a:ext uri="{9D8B030D-6E8A-4147-A177-3AD203B41FA5}">
                      <a16:colId xmlns:a16="http://schemas.microsoft.com/office/drawing/2014/main" val="2337132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Математика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Кривощёкова</a:t>
                      </a:r>
                      <a:r>
                        <a:rPr lang="ru-RU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Ирина Васильевна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5145547"/>
                  </a:ext>
                </a:extLst>
              </a:tr>
              <a:tr h="2915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Чтение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Михайлишина</a:t>
                      </a:r>
                      <a:r>
                        <a:rPr lang="ru-RU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Светлана Анатольевна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3458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Окружающий мир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Сухарева</a:t>
                      </a:r>
                      <a:r>
                        <a:rPr lang="ru-RU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Галина Дмитриевна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9255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ЗМК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Мухамеджанова </a:t>
                      </a:r>
                      <a:r>
                        <a:rPr lang="ru-RU" sz="1400" b="1" dirty="0" err="1">
                          <a:effectLst/>
                        </a:rPr>
                        <a:t>Зауре</a:t>
                      </a:r>
                      <a:r>
                        <a:rPr lang="ru-RU" sz="1400" b="1" dirty="0">
                          <a:effectLst/>
                        </a:rPr>
                        <a:t> </a:t>
                      </a:r>
                      <a:r>
                        <a:rPr lang="ru-RU" sz="1400" b="1" dirty="0" err="1">
                          <a:effectLst/>
                        </a:rPr>
                        <a:t>Булатовна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895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Риторика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Исакова</a:t>
                      </a:r>
                      <a:r>
                        <a:rPr lang="ru-RU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Надежда Борисовна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0879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Занимательный английский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Проскурина Елена Сергеевна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80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Умные ручки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Макарова Елена Владимировна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Высшая категория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437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2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576"/>
            <a:ext cx="8801100" cy="65329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90188" y="786843"/>
            <a:ext cx="247792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ПРЕДМЕТЫ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7774" y="1668691"/>
            <a:ext cx="73187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/>
              <a:t>МАТЕМАТИКА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ЧТЕНИЕ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РИТОРИКА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ЗРИТЕЛЬНО-МОТОРНАЯ КООРДИНАЦИЯ (ЗМК)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ОКРУЖАЮЩИЙ МИР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ЗАНИМАТЕЛЬНЫЙ АНГЛИЙСКИЙ </a:t>
            </a:r>
            <a:r>
              <a:rPr lang="ru-RU" sz="1200" b="1" dirty="0" smtClean="0">
                <a:solidFill>
                  <a:srgbClr val="FF0000"/>
                </a:solidFill>
              </a:rPr>
              <a:t>(1 раз в неделю – </a:t>
            </a:r>
            <a:r>
              <a:rPr lang="ru-RU" sz="1200" b="1" dirty="0" smtClean="0">
                <a:solidFill>
                  <a:srgbClr val="FF0000"/>
                </a:solidFill>
              </a:rPr>
              <a:t>четверг, пятница</a:t>
            </a:r>
            <a:r>
              <a:rPr lang="ru-RU" sz="1200" b="1" dirty="0" smtClean="0">
                <a:solidFill>
                  <a:srgbClr val="FF0000"/>
                </a:solidFill>
              </a:rPr>
              <a:t>)</a:t>
            </a:r>
            <a:endParaRPr lang="ru-RU" sz="12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/>
              <a:t>УМНЫЕ РУЧКИ </a:t>
            </a:r>
            <a:r>
              <a:rPr lang="ru-RU" sz="1200" b="1" dirty="0" smtClean="0">
                <a:solidFill>
                  <a:srgbClr val="FF0000"/>
                </a:solidFill>
              </a:rPr>
              <a:t>(1 раз в неделю – </a:t>
            </a:r>
            <a:r>
              <a:rPr lang="ru-RU" sz="1200" b="1" dirty="0" smtClean="0">
                <a:solidFill>
                  <a:srgbClr val="FF0000"/>
                </a:solidFill>
              </a:rPr>
              <a:t>вторник, среда)</a:t>
            </a:r>
            <a:endParaRPr lang="ru-RU" sz="1200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74357" y="4612263"/>
            <a:ext cx="4431661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СРЕЗ ОЦЕНКИ УРОВНЯ ОБУЧЕННОСТИ</a:t>
            </a:r>
          </a:p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(кроме английского языка и умных ручек)</a:t>
            </a:r>
            <a:endParaRPr lang="ru-RU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54" y="5204910"/>
            <a:ext cx="6514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с </a:t>
            </a:r>
            <a:r>
              <a:rPr lang="ru-RU" sz="2400" b="1" dirty="0">
                <a:solidFill>
                  <a:srgbClr val="FF0000"/>
                </a:solidFill>
              </a:rPr>
              <a:t>9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МАРТА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     результаты сообщаются лично по телефону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8448" y="1402775"/>
            <a:ext cx="4964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6 уроков в день по 25 минут каждый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18062" y="4089043"/>
            <a:ext cx="3667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перекус после </a:t>
            </a:r>
            <a:r>
              <a:rPr lang="ru-RU" sz="2800" b="1" dirty="0">
                <a:solidFill>
                  <a:srgbClr val="FF0000"/>
                </a:solidFill>
              </a:rPr>
              <a:t>3 урока</a:t>
            </a:r>
          </a:p>
        </p:txBody>
      </p:sp>
    </p:spTree>
    <p:extLst>
      <p:ext uri="{BB962C8B-B14F-4D97-AF65-F5344CB8AC3E}">
        <p14:creationId xmlns:p14="http://schemas.microsoft.com/office/powerpoint/2010/main" val="4817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411" y="1274618"/>
            <a:ext cx="8660325" cy="49737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    </a:t>
            </a:r>
            <a:r>
              <a:rPr lang="ru-RU" b="1" dirty="0" smtClean="0">
                <a:solidFill>
                  <a:srgbClr val="002060"/>
                </a:solidFill>
              </a:rPr>
              <a:t>РЕБЕНОК ДОЛЖЕН ИМЕТЬ НА ЗАНЯТИЯХ!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Пенал: </a:t>
            </a:r>
            <a:r>
              <a:rPr lang="ru-RU" dirty="0"/>
              <a:t>ручка, простой карандаш, цветные карандаши, ластик, точилка, клей-карандаш, неострые ножницы.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 smtClean="0">
                <a:solidFill>
                  <a:srgbClr val="002060"/>
                </a:solidFill>
              </a:rPr>
              <a:t>каждом уроке: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/>
              <a:t>тонкую тетрадь в </a:t>
            </a:r>
            <a:r>
              <a:rPr lang="ru-RU" dirty="0" smtClean="0"/>
              <a:t>клеточку(кроме английского языка), на </a:t>
            </a:r>
            <a:r>
              <a:rPr lang="ru-RU" b="1" u="sng" dirty="0" smtClean="0">
                <a:solidFill>
                  <a:srgbClr val="002060"/>
                </a:solidFill>
              </a:rPr>
              <a:t>Окружающем мире - </a:t>
            </a:r>
            <a:r>
              <a:rPr lang="ru-RU" dirty="0" smtClean="0"/>
              <a:t>тетрадь </a:t>
            </a:r>
            <a:r>
              <a:rPr lang="ru-RU" dirty="0" smtClean="0"/>
              <a:t>в 48 </a:t>
            </a:r>
            <a:r>
              <a:rPr lang="ru-RU" dirty="0" smtClean="0"/>
              <a:t>листов (без рисунка на обложке)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 smtClean="0">
                <a:solidFill>
                  <a:srgbClr val="002060"/>
                </a:solidFill>
              </a:rPr>
              <a:t>уроке математики: </a:t>
            </a:r>
            <a:r>
              <a:rPr lang="ru-RU" dirty="0" smtClean="0"/>
              <a:t>веер из цифр до </a:t>
            </a:r>
            <a:r>
              <a:rPr lang="ru-RU" dirty="0" smtClean="0"/>
              <a:t>10, линейка до 20 см.</a:t>
            </a:r>
            <a:endParaRPr lang="ru-RU" dirty="0" smtClean="0"/>
          </a:p>
          <a:p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>
                <a:solidFill>
                  <a:srgbClr val="002060"/>
                </a:solidFill>
              </a:rPr>
              <a:t>уроке чтения: </a:t>
            </a:r>
            <a:r>
              <a:rPr lang="ru-RU" b="1" dirty="0">
                <a:latin typeface="+mj-lt"/>
              </a:rPr>
              <a:t>квадраты из цветного </a:t>
            </a:r>
            <a:r>
              <a:rPr lang="ru-RU" b="1" dirty="0" smtClean="0">
                <a:latin typeface="+mj-lt"/>
              </a:rPr>
              <a:t>картона, размер </a:t>
            </a:r>
            <a:r>
              <a:rPr lang="ru-RU" b="1" dirty="0">
                <a:latin typeface="+mj-lt"/>
              </a:rPr>
              <a:t>- 4см </a:t>
            </a:r>
            <a:r>
              <a:rPr lang="ru-RU" b="1" dirty="0" smtClean="0">
                <a:latin typeface="+mj-lt"/>
              </a:rPr>
              <a:t>на </a:t>
            </a:r>
            <a:r>
              <a:rPr lang="ru-RU" b="1" dirty="0">
                <a:latin typeface="+mj-lt"/>
              </a:rPr>
              <a:t>4 см. 5- зелёных, 5 - красных, 5 - синих. </a:t>
            </a:r>
            <a:endParaRPr lang="ru-RU" dirty="0"/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411" y="211017"/>
            <a:ext cx="8846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Для каждого предмета закрывающаяся </a:t>
            </a:r>
            <a:r>
              <a:rPr lang="ru-RU" b="1" dirty="0" smtClean="0">
                <a:solidFill>
                  <a:srgbClr val="002060"/>
                </a:solidFill>
              </a:rPr>
              <a:t>папка</a:t>
            </a:r>
            <a:r>
              <a:rPr lang="ru-RU" b="1" dirty="0" smtClean="0">
                <a:solidFill>
                  <a:srgbClr val="FF0000"/>
                </a:solidFill>
              </a:rPr>
              <a:t> (разных цветов)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Учебники </a:t>
            </a:r>
            <a:r>
              <a:rPr lang="ru-RU" b="1" dirty="0" smtClean="0">
                <a:solidFill>
                  <a:srgbClr val="002060"/>
                </a:solidFill>
              </a:rPr>
              <a:t>подписаны, обернуты, с закладкой</a:t>
            </a:r>
            <a:r>
              <a:rPr lang="ru-RU" b="1" dirty="0" smtClean="0">
                <a:solidFill>
                  <a:srgbClr val="FF0000"/>
                </a:solidFill>
              </a:rPr>
              <a:t>, прикрепленной к корешку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Наличие </a:t>
            </a:r>
            <a:r>
              <a:rPr lang="ru-RU" b="1" dirty="0" smtClean="0">
                <a:solidFill>
                  <a:srgbClr val="FF0000"/>
                </a:solidFill>
              </a:rPr>
              <a:t>телефонов и других гаджетов на уроках </a:t>
            </a:r>
            <a:r>
              <a:rPr lang="ru-RU" b="1" dirty="0" smtClean="0">
                <a:solidFill>
                  <a:srgbClr val="002060"/>
                </a:solidFill>
              </a:rPr>
              <a:t>не допускается </a:t>
            </a:r>
            <a:r>
              <a:rPr lang="ru-RU" sz="1600" b="1" dirty="0" smtClean="0">
                <a:solidFill>
                  <a:srgbClr val="002060"/>
                </a:solidFill>
              </a:rPr>
              <a:t>(пункт 3.3 договора)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00710" y="6108799"/>
            <a:ext cx="39180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Учебники выдаются!</a:t>
            </a:r>
            <a:endParaRPr lang="ru-RU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5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6351" y="143453"/>
            <a:ext cx="8853054" cy="1920874"/>
          </a:xfrm>
        </p:spPr>
        <p:txBody>
          <a:bodyPr>
            <a:normAutofit/>
          </a:bodyPr>
          <a:lstStyle/>
          <a:p>
            <a:pPr marL="285750" indent="-285750" algn="just"/>
            <a:r>
              <a:rPr lang="ru-RU" sz="3200" b="1" dirty="0" smtClean="0">
                <a:solidFill>
                  <a:srgbClr val="FF0000"/>
                </a:solidFill>
              </a:rPr>
              <a:t>		</a:t>
            </a:r>
            <a:r>
              <a:rPr lang="ru-RU" sz="3200" b="1" dirty="0" smtClean="0"/>
              <a:t>Обязательно </a:t>
            </a:r>
            <a:r>
              <a:rPr lang="ru-RU" sz="3200" b="1" dirty="0">
                <a:solidFill>
                  <a:srgbClr val="FF0000"/>
                </a:solidFill>
              </a:rPr>
              <a:t>наличие </a:t>
            </a:r>
            <a:r>
              <a:rPr lang="ru-RU" sz="3200" b="1" dirty="0" err="1">
                <a:solidFill>
                  <a:srgbClr val="FF0000"/>
                </a:solidFill>
              </a:rPr>
              <a:t>бейджика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/>
              <a:t>с </a:t>
            </a:r>
            <a:r>
              <a:rPr lang="ru-RU" sz="3200" b="1" dirty="0" smtClean="0"/>
              <a:t>указанием </a:t>
            </a:r>
            <a:r>
              <a:rPr lang="ru-RU" sz="3200" b="1" u="sng" dirty="0" smtClean="0">
                <a:solidFill>
                  <a:srgbClr val="FF0000"/>
                </a:solidFill>
              </a:rPr>
              <a:t>имени </a:t>
            </a:r>
            <a:r>
              <a:rPr lang="ru-RU" sz="3200" b="1" u="sng" dirty="0">
                <a:solidFill>
                  <a:srgbClr val="FF0000"/>
                </a:solidFill>
              </a:rPr>
              <a:t>и фамилии </a:t>
            </a:r>
            <a:r>
              <a:rPr lang="ru-RU" sz="3200" b="1" dirty="0"/>
              <a:t>ребенка, </a:t>
            </a:r>
            <a:r>
              <a:rPr lang="ru-RU" sz="3200" b="1" dirty="0">
                <a:solidFill>
                  <a:srgbClr val="FF0000"/>
                </a:solidFill>
              </a:rPr>
              <a:t>потока</a:t>
            </a:r>
            <a:r>
              <a:rPr lang="ru-RU" sz="3200" b="1" dirty="0"/>
              <a:t> </a:t>
            </a:r>
            <a:br>
              <a:rPr lang="ru-RU" sz="3200" b="1" dirty="0"/>
            </a:br>
            <a:r>
              <a:rPr lang="ru-RU" sz="3200" b="1" dirty="0">
                <a:solidFill>
                  <a:srgbClr val="FF0000"/>
                </a:solidFill>
              </a:rPr>
              <a:t>и группы </a:t>
            </a:r>
            <a:r>
              <a:rPr lang="ru-RU" sz="3200" b="1" dirty="0"/>
              <a:t>обучения, на оборотной стороне – </a:t>
            </a:r>
            <a:r>
              <a:rPr lang="ru-RU" sz="3200" b="1" dirty="0">
                <a:solidFill>
                  <a:srgbClr val="FF0000"/>
                </a:solidFill>
              </a:rPr>
              <a:t>телефон </a:t>
            </a:r>
            <a:r>
              <a:rPr lang="ru-RU" sz="3200" b="1" dirty="0" smtClean="0">
                <a:solidFill>
                  <a:srgbClr val="FF0000"/>
                </a:solidFill>
              </a:rPr>
              <a:t>родителя.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9836" b="21028"/>
          <a:stretch/>
        </p:blipFill>
        <p:spPr>
          <a:xfrm>
            <a:off x="830406" y="2064327"/>
            <a:ext cx="7684944" cy="45445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1405" y="2089827"/>
            <a:ext cx="64146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0" dirty="0" smtClean="0"/>
              <a:t>ИВАН</a:t>
            </a:r>
            <a:endParaRPr lang="ru-RU" sz="14000" dirty="0"/>
          </a:p>
        </p:txBody>
      </p:sp>
      <p:sp>
        <p:nvSpPr>
          <p:cNvPr id="8" name="TextBox 7"/>
          <p:cNvSpPr txBox="1"/>
          <p:nvPr/>
        </p:nvSpPr>
        <p:spPr>
          <a:xfrm>
            <a:off x="1520969" y="3768559"/>
            <a:ext cx="6303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dirty="0" smtClean="0"/>
              <a:t>ИВАНОВ</a:t>
            </a:r>
            <a:endParaRPr lang="ru-RU" sz="12000" dirty="0"/>
          </a:p>
        </p:txBody>
      </p:sp>
      <p:sp>
        <p:nvSpPr>
          <p:cNvPr id="9" name="TextBox 8"/>
          <p:cNvSpPr txBox="1"/>
          <p:nvPr/>
        </p:nvSpPr>
        <p:spPr>
          <a:xfrm>
            <a:off x="1551709" y="5541818"/>
            <a:ext cx="5611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ПОТОК, 1 ГРУППА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40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167054"/>
            <a:ext cx="7886700" cy="5476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 Black" panose="020B0A04020102020204" pitchFamily="34" charset="0"/>
              </a:rPr>
              <a:t>БУХГАЛТЕРИЯ</a:t>
            </a:r>
            <a:endParaRPr lang="ru-RU" sz="3600" b="1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897" y="714742"/>
            <a:ext cx="7886700" cy="5527796"/>
          </a:xfrm>
          <a:ln w="19050">
            <a:solidFill>
              <a:srgbClr val="FF000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3600" b="1" dirty="0" smtClean="0"/>
          </a:p>
          <a:p>
            <a:r>
              <a:rPr lang="ru-RU" sz="3600" b="1" dirty="0" smtClean="0"/>
              <a:t>46-79-55</a:t>
            </a:r>
          </a:p>
          <a:p>
            <a:r>
              <a:rPr lang="ru-RU" sz="3600" b="1" dirty="0" smtClean="0"/>
              <a:t>С 9 до 13 и с 14 до 16</a:t>
            </a:r>
          </a:p>
          <a:p>
            <a:r>
              <a:rPr lang="ru-RU" sz="3600" b="1" dirty="0" err="1" smtClean="0"/>
              <a:t>Сартакова</a:t>
            </a:r>
            <a:r>
              <a:rPr lang="ru-RU" sz="3600" b="1" dirty="0" smtClean="0"/>
              <a:t> Наталья Николаевна</a:t>
            </a:r>
          </a:p>
          <a:p>
            <a:r>
              <a:rPr lang="ru-RU" sz="3600" b="1" dirty="0" smtClean="0"/>
              <a:t>Оплата по лицевому счету – сроки указаны в </a:t>
            </a:r>
            <a:r>
              <a:rPr lang="ru-RU" sz="3600" b="1" dirty="0" smtClean="0"/>
              <a:t>договоре(п.4.2). </a:t>
            </a:r>
            <a:r>
              <a:rPr lang="ru-RU" sz="3600" b="1" dirty="0" smtClean="0">
                <a:solidFill>
                  <a:srgbClr val="FF0000"/>
                </a:solidFill>
              </a:rPr>
              <a:t>Наличной оплаты нет! </a:t>
            </a:r>
            <a:r>
              <a:rPr lang="ru-RU" sz="2600" b="1" dirty="0" smtClean="0">
                <a:solidFill>
                  <a:srgbClr val="FF0000"/>
                </a:solidFill>
              </a:rPr>
              <a:t>Документы будут оформлены в течение недели.</a:t>
            </a:r>
            <a:endParaRPr lang="ru-RU" sz="2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БОЛЬНИЧНЫЙ!</a:t>
            </a:r>
          </a:p>
          <a:p>
            <a:pPr algn="just"/>
            <a:r>
              <a:rPr lang="ru-RU" b="1" dirty="0" smtClean="0"/>
              <a:t>Справка </a:t>
            </a:r>
            <a:r>
              <a:rPr lang="ru-RU" b="1" dirty="0" smtClean="0">
                <a:solidFill>
                  <a:srgbClr val="FF0000"/>
                </a:solidFill>
              </a:rPr>
              <a:t>в день выхода на </a:t>
            </a:r>
            <a:r>
              <a:rPr lang="ru-RU" b="1" dirty="0" smtClean="0">
                <a:solidFill>
                  <a:srgbClr val="FF0000"/>
                </a:solidFill>
              </a:rPr>
              <a:t>учебу куратору или</a:t>
            </a:r>
            <a:r>
              <a:rPr lang="ru-RU" b="1" dirty="0" smtClean="0"/>
              <a:t> </a:t>
            </a:r>
            <a:r>
              <a:rPr lang="ru-RU" b="1" dirty="0" smtClean="0"/>
              <a:t>встречающему </a:t>
            </a:r>
            <a:r>
              <a:rPr lang="ru-RU" b="1" dirty="0" smtClean="0"/>
              <a:t>учителю (не позднее 2 календарных дней после выписки (п.4.4)</a:t>
            </a:r>
            <a:endParaRPr lang="ru-RU" b="1" dirty="0" smtClean="0"/>
          </a:p>
          <a:p>
            <a:r>
              <a:rPr lang="ru-RU" b="1" dirty="0" smtClean="0"/>
              <a:t>Во втором полугодии - заявление на возврат денежных средств (кроме </a:t>
            </a:r>
            <a:r>
              <a:rPr lang="ru-RU" b="1" dirty="0" err="1" smtClean="0"/>
              <a:t>маткапитала</a:t>
            </a:r>
            <a:r>
              <a:rPr lang="ru-RU" b="1" dirty="0" smtClean="0"/>
              <a:t>)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Пропуск занятий по другим причинам не предусматривает возврата денежных средств!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576"/>
            <a:ext cx="8801100" cy="65329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5475" y="1319053"/>
            <a:ext cx="7914282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СПИРИДОНОВА НАТАЛЬЯ АЛЕКСЕЕВНА</a:t>
            </a:r>
            <a:endParaRPr lang="ru-RU" sz="36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775856" y="2117514"/>
            <a:ext cx="7952508" cy="372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Почта:</a:t>
            </a:r>
            <a:r>
              <a:rPr lang="en-US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StartSchool21@gmail.com</a:t>
            </a:r>
            <a:endParaRPr lang="ru-RU" sz="4400" b="1" cap="none" spc="0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Телефон </a:t>
            </a:r>
            <a:r>
              <a:rPr lang="ru-RU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– 64-00-39 </a:t>
            </a:r>
            <a:r>
              <a:rPr lang="ru-RU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после </a:t>
            </a:r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15.00</a:t>
            </a:r>
            <a:endParaRPr lang="ru-RU" sz="2800" b="1" cap="none" spc="0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Приёмный день – </a:t>
            </a: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четверг</a:t>
            </a:r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</a:t>
            </a:r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15.00 до 18.00 в </a:t>
            </a:r>
            <a:r>
              <a:rPr lang="en-US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03 </a:t>
            </a:r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кабинете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ЧАТ </a:t>
            </a:r>
            <a:r>
              <a:rPr lang="ru-RU" sz="3600" b="1" dirty="0" smtClean="0">
                <a:solidFill>
                  <a:srgbClr val="FF0000"/>
                </a:solidFill>
              </a:rPr>
              <a:t>МАХ </a:t>
            </a:r>
            <a:r>
              <a:rPr lang="ru-RU" b="1" dirty="0" smtClean="0"/>
              <a:t> </a:t>
            </a:r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для объявлений!</a:t>
            </a:r>
          </a:p>
          <a:p>
            <a:pPr algn="just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ПЕРЕХОД </a:t>
            </a:r>
            <a:r>
              <a:rPr lang="ru-RU" sz="2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 САЙТЕ во вкладке СТАРТОВАЯ ШКОЛА</a:t>
            </a:r>
            <a:endParaRPr lang="ru-RU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02472" y="492344"/>
            <a:ext cx="2602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Куратор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2591" y="5670574"/>
            <a:ext cx="6641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ВНИМАНИЕ! В чате домашние задания НЕ ПУБЛИКУЮТСЯ! </a:t>
            </a:r>
            <a:endParaRPr lang="ru-RU" b="1" dirty="0"/>
          </a:p>
          <a:p>
            <a:r>
              <a:rPr lang="ru-RU" b="1" dirty="0" smtClean="0"/>
              <a:t>В учебнике номер стр. с ДЗ заключается в нарисованный домик</a:t>
            </a:r>
            <a:endParaRPr lang="ru-RU" b="1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7624699" y="4341892"/>
            <a:ext cx="571500" cy="416024"/>
          </a:xfrm>
          <a:prstGeom prst="triangle">
            <a:avLst>
              <a:gd name="adj" fmla="val 54848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4699" y="4775747"/>
            <a:ext cx="571500" cy="48318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6745" y="4755727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853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" y="855952"/>
            <a:ext cx="7628793" cy="58496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0391" y="131885"/>
            <a:ext cx="754482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Сайт гимназии № 21. СТАРТОВАЯ </a:t>
            </a:r>
            <a:r>
              <a:rPr lang="ru-RU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ШКОЛА</a:t>
            </a:r>
            <a:endParaRPr lang="en-US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https://gimn21.online/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стартовая-школа/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016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576"/>
            <a:ext cx="8801100" cy="65329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761" y="993531"/>
            <a:ext cx="582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ПРОВЕРЬТЕ ЗАПОЛНЕНИЕ ДОКУМЕНТОВ!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6623" y="1455196"/>
            <a:ext cx="72009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ДОГОВОР </a:t>
            </a:r>
            <a:r>
              <a:rPr lang="ru-RU" sz="2400" b="1" dirty="0" smtClean="0"/>
              <a:t>в 2 экземплярах </a:t>
            </a:r>
            <a:r>
              <a:rPr lang="ru-RU" sz="2400" b="1" dirty="0" smtClean="0">
                <a:solidFill>
                  <a:srgbClr val="FF0000"/>
                </a:solidFill>
              </a:rPr>
              <a:t>(один возвращается вам!)</a:t>
            </a:r>
            <a:r>
              <a:rPr lang="ru-RU" sz="2400" b="1" dirty="0" smtClean="0"/>
              <a:t>, обязательно </a:t>
            </a:r>
            <a:r>
              <a:rPr lang="ru-RU" sz="2400" b="1" dirty="0" smtClean="0">
                <a:solidFill>
                  <a:srgbClr val="FF0000"/>
                </a:solidFill>
              </a:rPr>
              <a:t>данные карты </a:t>
            </a:r>
            <a:r>
              <a:rPr lang="ru-RU" sz="2400" b="1" dirty="0" smtClean="0"/>
              <a:t>для возврата денежных средств на стр. 3, на последней странице договора – </a:t>
            </a:r>
            <a:r>
              <a:rPr lang="ru-RU" sz="2400" b="1" dirty="0" smtClean="0">
                <a:solidFill>
                  <a:srgbClr val="FF0000"/>
                </a:solidFill>
              </a:rPr>
              <a:t>паспортные данные </a:t>
            </a:r>
            <a:r>
              <a:rPr lang="ru-RU" sz="2400" b="1" dirty="0" smtClean="0"/>
              <a:t>с указанием </a:t>
            </a:r>
            <a:r>
              <a:rPr lang="ru-RU" sz="2400" b="1" dirty="0" smtClean="0">
                <a:solidFill>
                  <a:srgbClr val="FF0000"/>
                </a:solidFill>
              </a:rPr>
              <a:t>КЕМ и КОГДА </a:t>
            </a:r>
            <a:r>
              <a:rPr lang="ru-RU" sz="2400" b="1" dirty="0" smtClean="0"/>
              <a:t>выдан документ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ЗАЯВЛЕНИЕ </a:t>
            </a:r>
            <a:r>
              <a:rPr lang="ru-RU" sz="2400" b="1" dirty="0" smtClean="0"/>
              <a:t>– число и подпись ДВАЖДЫ, поток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СОГЛАСИЕ</a:t>
            </a:r>
            <a:r>
              <a:rPr lang="ru-RU" sz="2400" b="1" dirty="0" smtClean="0"/>
              <a:t> – галочка о СОГЛАСИИ-НЕСОГЛАСИИ с размещением фото- и видеоматериалов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КОПИЯ СВИДЕТЕЛЬСТВА О РОЖДЕНИИ РЕБЁНКА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FF0000"/>
                </a:solidFill>
              </a:rPr>
              <a:t>КОПИЯ СНИЛС РЕБЕНКА</a:t>
            </a:r>
            <a:endParaRPr lang="ru-RU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ДЛЯ МАТКАПИТАЛА ОТДЕЛЬНЫЙ ДОГОВОР!</a:t>
            </a: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РЕКВИЗИТЫ СЕРТИФИКАТА стр.2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8842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725</TotalTime>
  <Words>606</Words>
  <Application>Microsoft Office PowerPoint</Application>
  <PresentationFormat>Экран (4:3)</PresentationFormat>
  <Paragraphs>118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ПЕДАГОГИ</vt:lpstr>
      <vt:lpstr>Презентация PowerPoint</vt:lpstr>
      <vt:lpstr>Презентация PowerPoint</vt:lpstr>
      <vt:lpstr>  Обязательно наличие бейджика с указанием имени и фамилии ребенка, потока  и группы обучения, на оборотной стороне – телефон родителя.</vt:lpstr>
      <vt:lpstr>БУХГАЛТЕРИЯ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Алексеевна</dc:creator>
  <cp:lastModifiedBy>User</cp:lastModifiedBy>
  <cp:revision>61</cp:revision>
  <cp:lastPrinted>2024-08-29T03:59:55Z</cp:lastPrinted>
  <dcterms:created xsi:type="dcterms:W3CDTF">2022-09-06T03:00:57Z</dcterms:created>
  <dcterms:modified xsi:type="dcterms:W3CDTF">2026-09-06T17:12:31Z</dcterms:modified>
</cp:coreProperties>
</file>